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0"/>
  </p:notesMasterIdLst>
  <p:sldIdLst>
    <p:sldId id="256"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showGuides="1">
      <p:cViewPr varScale="1">
        <p:scale>
          <a:sx n="88" d="100"/>
          <a:sy n="88" d="100"/>
        </p:scale>
        <p:origin x="44"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microsoft-my.sharepoint.com/personal/sumitk_microsoft_com/Documents/R/NewHDIPerfScaleWorksheet.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oleObject" Target="https://microsoft-my.sharepoint.com/personal/sumitk_microsoft_com/Documents/R/NewHDIPerfScaleWorksheet.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microsoft-my.sharepoint.com/personal/sumitk_microsoft_com/Documents/R/NewHDIPerfScale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c:ext xmlns:c16="http://schemas.microsoft.com/office/drawing/2014/chart" uri="{C3380CC4-5D6E-409C-BE32-E72D297353CC}">
                <c16:uniqueId val="{00000000-EF5E-47A1-BAB2-E898B7824BC6}"/>
              </c:ext>
            </c:extLst>
          </c:dPt>
          <c:dPt>
            <c:idx val="1"/>
            <c:invertIfNegative val="0"/>
            <c:bubble3D val="0"/>
            <c:extLs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c:v>
                </c:pt>
              </c:numCache>
            </c:numRef>
          </c:val>
          <c:extLs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c:v>
                </c:pt>
                <c:pt idx="1">
                  <c:v>23</c:v>
                </c:pt>
              </c:numCache>
            </c:numRef>
          </c:val>
          <c:extLs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tx>
                <c:rich>
                  <a:bodyPr/>
                  <a:lstStyle/>
                  <a:p>
                    <a:fld id="{33EC7029-B64A-4D0B-AE28-0B67BD96426E}" type="VALUE">
                      <a:rPr lang="en-US" smtClean="0"/>
                      <a:pPr/>
                      <a:t>[VALUE]</a:t>
                    </a:fld>
                    <a:r>
                      <a:rPr lang="en-US"/>
                      <a:t>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F5E-47A1-BAB2-E898B7824BC6}"/>
                </c:ext>
              </c:extLst>
            </c:dLbl>
            <c:dLbl>
              <c:idx val="1"/>
              <c:tx>
                <c:rich>
                  <a:bodyPr/>
                  <a:lstStyle/>
                  <a:p>
                    <a:r>
                      <a:rPr lang="en-US"/>
                      <a:t>206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F5E-47A1-BAB2-E898B7824BC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c:v>
                </c:pt>
                <c:pt idx="1">
                  <c:v>20.6</c:v>
                </c:pt>
              </c:numCache>
            </c:numRef>
          </c:val>
          <c:extLs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c:ext xmlns:c16="http://schemas.microsoft.com/office/drawing/2014/chart" uri="{C3380CC4-5D6E-409C-BE32-E72D297353CC}">
                <c16:uniqueId val="{00000007-EF5E-47A1-BAB2-E898B7824BC6}"/>
              </c:ext>
            </c:extLst>
          </c:dPt>
          <c:dPt>
            <c:idx val="1"/>
            <c:invertIfNegative val="0"/>
            <c:bubble3D val="0"/>
            <c:extLst>
              <c:ext xmlns:c16="http://schemas.microsoft.com/office/drawing/2014/chart" uri="{C3380CC4-5D6E-409C-BE32-E72D297353CC}">
                <c16:uniqueId val="{00000008-EF5E-47A1-BAB2-E898B7824BC6}"/>
              </c:ext>
            </c:extLst>
          </c:dPt>
          <c:dLbls>
            <c:dLbl>
              <c:idx val="0"/>
              <c:tx>
                <c:rich>
                  <a:bodyPr/>
                  <a:lstStyle/>
                  <a:p>
                    <a:r>
                      <a:rPr lang="en-US" dirty="0"/>
                      <a:t>50400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F5E-47A1-BAB2-E898B7824BC6}"/>
                </c:ext>
              </c:extLst>
            </c:dLbl>
            <c:dLbl>
              <c:idx val="1"/>
              <c:tx>
                <c:rich>
                  <a:bodyPr/>
                  <a:lstStyle/>
                  <a:p>
                    <a:r>
                      <a:rPr lang="en-US"/>
                      <a:t>6592</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F5E-47A1-BAB2-E898B7824BC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c:v>
                </c:pt>
                <c:pt idx="1">
                  <c:v>32.96</c:v>
                </c:pt>
              </c:numCache>
            </c:numRef>
          </c:val>
          <c:extLs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1038035904"/>
        <c:axId val="1038033184"/>
      </c:barChart>
      <c:catAx>
        <c:axId val="1038035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038033184"/>
        <c:crosses val="autoZero"/>
        <c:auto val="1"/>
        <c:lblAlgn val="ctr"/>
        <c:lblOffset val="100"/>
        <c:noMultiLvlLbl val="0"/>
      </c:catAx>
      <c:valAx>
        <c:axId val="1038033184"/>
        <c:scaling>
          <c:orientation val="minMax"/>
        </c:scaling>
        <c:delete val="1"/>
        <c:axPos val="l"/>
        <c:numFmt formatCode="General" sourceLinked="1"/>
        <c:majorTickMark val="out"/>
        <c:minorTickMark val="none"/>
        <c:tickLblPos val="nextTo"/>
        <c:crossAx val="1038035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62141095999363E-2"/>
          <c:y val="0.12297253330381161"/>
          <c:w val="0.8823490336435218"/>
          <c:h val="0.73888364166918252"/>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100000000</c:v>
                </c:pt>
                <c:pt idx="1">
                  <c:v>200000000</c:v>
                </c:pt>
                <c:pt idx="2">
                  <c:v>500000000</c:v>
                </c:pt>
                <c:pt idx="3">
                  <c:v>1000000000</c:v>
                </c:pt>
                <c:pt idx="4">
                  <c:v>2000000000</c:v>
                </c:pt>
                <c:pt idx="5">
                  <c:v>5000000000</c:v>
                </c:pt>
                <c:pt idx="6">
                  <c:v>10000000000</c:v>
                </c:pt>
                <c:pt idx="7">
                  <c:v>20000000000</c:v>
                </c:pt>
              </c:numCache>
            </c:numRef>
          </c:xVal>
          <c:yVal>
            <c:numRef>
              <c:f>ScaleWithRows!$B$3:$B$10</c:f>
              <c:numCache>
                <c:formatCode>General</c:formatCode>
                <c:ptCount val="8"/>
                <c:pt idx="0">
                  <c:v>227.297</c:v>
                </c:pt>
                <c:pt idx="1">
                  <c:v>267.86099999999999</c:v>
                </c:pt>
                <c:pt idx="2">
                  <c:v>364.37599999999998</c:v>
                </c:pt>
                <c:pt idx="3">
                  <c:v>427.48</c:v>
                </c:pt>
                <c:pt idx="4">
                  <c:v>560.11300000000006</c:v>
                </c:pt>
                <c:pt idx="5">
                  <c:v>762.77800000000002</c:v>
                </c:pt>
                <c:pt idx="6">
                  <c:v>1094.739</c:v>
                </c:pt>
                <c:pt idx="7">
                  <c:v>1715.7180000000001</c:v>
                </c:pt>
              </c:numCache>
            </c:numRef>
          </c:yVal>
          <c:smooth val="0"/>
          <c:extLs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100000000</c:v>
                </c:pt>
                <c:pt idx="1">
                  <c:v>200000000</c:v>
                </c:pt>
                <c:pt idx="2">
                  <c:v>500000000</c:v>
                </c:pt>
                <c:pt idx="3">
                  <c:v>1000000000</c:v>
                </c:pt>
                <c:pt idx="4">
                  <c:v>2000000000</c:v>
                </c:pt>
                <c:pt idx="5">
                  <c:v>5000000000</c:v>
                </c:pt>
                <c:pt idx="6">
                  <c:v>10000000000</c:v>
                </c:pt>
                <c:pt idx="7">
                  <c:v>20000000000</c:v>
                </c:pt>
              </c:numCache>
            </c:numRef>
          </c:xVal>
          <c:yVal>
            <c:numRef>
              <c:f>ScaleWithRows!$E$3:$E$10</c:f>
              <c:numCache>
                <c:formatCode>General</c:formatCode>
                <c:ptCount val="8"/>
              </c:numCache>
            </c:numRef>
          </c:yVal>
          <c:smooth val="0"/>
          <c:extLs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783516256"/>
        <c:axId val="783516912"/>
      </c:scatterChart>
      <c:valAx>
        <c:axId val="7835162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516912"/>
        <c:crosses val="autoZero"/>
        <c:crossBetween val="midCat"/>
        <c:dispUnits>
          <c:builtInUnit val="b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783516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3516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111111111111105E-2"/>
          <c:y val="0.19486111111111112"/>
          <c:w val="0.82488888888888889"/>
          <c:h val="0.72088764946048411"/>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50000000</c:v>
                </c:pt>
                <c:pt idx="1">
                  <c:v>100000000</c:v>
                </c:pt>
                <c:pt idx="2">
                  <c:v>200000000</c:v>
                </c:pt>
                <c:pt idx="3">
                  <c:v>500000000</c:v>
                </c:pt>
                <c:pt idx="4">
                  <c:v>1000000000</c:v>
                </c:pt>
              </c:numCache>
            </c:numRef>
          </c:xVal>
          <c:yVal>
            <c:numRef>
              <c:f>'Hadoop-MR-Local'!$B$22:$B$26</c:f>
              <c:numCache>
                <c:formatCode>General</c:formatCode>
                <c:ptCount val="5"/>
                <c:pt idx="0">
                  <c:v>2.9954945023342314</c:v>
                </c:pt>
                <c:pt idx="1">
                  <c:v>3.4147109624784093</c:v>
                </c:pt>
                <c:pt idx="2">
                  <c:v>3.982385106753163</c:v>
                </c:pt>
                <c:pt idx="3">
                  <c:v>5.3767891198397253</c:v>
                </c:pt>
                <c:pt idx="4">
                  <c:v>6.7116978140910337</c:v>
                </c:pt>
              </c:numCache>
            </c:numRef>
          </c:yVal>
          <c:smooth val="0"/>
          <c:extLs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684524848"/>
        <c:axId val="684525176"/>
      </c:scatterChart>
      <c:valAx>
        <c:axId val="684524848"/>
        <c:scaling>
          <c:orientation val="minMax"/>
          <c:min val="50000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4525176"/>
        <c:crosses val="autoZero"/>
        <c:crossBetween val="midCat"/>
        <c:dispUnits>
          <c:builtInUnit val="billions"/>
        </c:dispUnits>
      </c:valAx>
      <c:valAx>
        <c:axId val="68452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4524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2000000</c:v>
                </c:pt>
                <c:pt idx="1">
                  <c:v>5000000</c:v>
                </c:pt>
                <c:pt idx="2">
                  <c:v>10000000</c:v>
                </c:pt>
                <c:pt idx="3">
                  <c:v>20000000</c:v>
                </c:pt>
                <c:pt idx="4">
                  <c:v>50000000</c:v>
                </c:pt>
                <c:pt idx="5">
                  <c:v>100000000</c:v>
                </c:pt>
              </c:numCache>
            </c:numRef>
          </c:xVal>
          <c:yVal>
            <c:numRef>
              <c:f>'Hadoop-MR-Local'!$C$18:$C$23</c:f>
              <c:numCache>
                <c:formatCode>General</c:formatCode>
                <c:ptCount val="6"/>
                <c:pt idx="0">
                  <c:v>1.4101704545454543</c:v>
                </c:pt>
                <c:pt idx="1">
                  <c:v>4.1051352979664815</c:v>
                </c:pt>
                <c:pt idx="2">
                  <c:v>8.0982001365680194</c:v>
                </c:pt>
                <c:pt idx="3">
                  <c:v>13.528984407340969</c:v>
                </c:pt>
                <c:pt idx="4">
                  <c:v>23.495317158277174</c:v>
                </c:pt>
                <c:pt idx="5">
                  <c:v>36.14656940208004</c:v>
                </c:pt>
              </c:numCache>
            </c:numRef>
          </c:yVal>
          <c:smooth val="0"/>
          <c:extLs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669900224"/>
        <c:axId val="669896944"/>
      </c:scatterChart>
      <c:valAx>
        <c:axId val="669900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896944"/>
        <c:crosses val="autoZero"/>
        <c:crossBetween val="midCat"/>
        <c:dispUnits>
          <c:builtInUnit val="millions"/>
        </c:dispUnits>
      </c:valAx>
      <c:valAx>
        <c:axId val="669896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9900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2/6/2017 12:53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2030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2/6/2017 12:53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17</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2/6/2017 12:53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21</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22</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23</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24</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27</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2/6/2017 12:53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2/6/2017 12:53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6</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2/6/2017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133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11</a:t>
            </a:fld>
            <a:endParaRPr lang="en-US"/>
          </a:p>
        </p:txBody>
      </p:sp>
    </p:spTree>
    <p:extLst>
      <p:ext uri="{BB962C8B-B14F-4D97-AF65-F5344CB8AC3E}">
        <p14:creationId xmlns:p14="http://schemas.microsoft.com/office/powerpoint/2010/main" val="2744236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2/6/2017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3.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5.xml"/><Relationship Id="rId7" Type="http://schemas.openxmlformats.org/officeDocument/2006/relationships/image" Target="../media/image18.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notesSlide" Target="../notesSlides/notesSlide1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video" Target="NULL" TargetMode="External"/><Relationship Id="rId7" Type="http://schemas.openxmlformats.org/officeDocument/2006/relationships/slideLayout" Target="../slideLayouts/slideLayout65.xml"/><Relationship Id="rId2" Type="http://schemas.openxmlformats.org/officeDocument/2006/relationships/tags" Target="../tags/tag2.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3.png"/><Relationship Id="rId4" Type="http://schemas.openxmlformats.org/officeDocument/2006/relationships/customXml" Target="../../customXml/item3.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2.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2.xml"/><Relationship Id="rId5" Type="http://schemas.openxmlformats.org/officeDocument/2006/relationships/image" Target="../media/image25.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8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65.xml"/><Relationship Id="rId5" Type="http://schemas.openxmlformats.org/officeDocument/2006/relationships/hyperlink" Target="http://databricks.com/blog/2014/10/10/spark-petabyte-sort.html" TargetMode="Externa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65.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65.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30308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CRAN-R</a:t>
            </a:r>
          </a:p>
          <a:p>
            <a:pPr marL="342900" indent="-34290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a.k.a., GNU-R</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Single-threaded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In-memory</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10K+ packages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Interfaces to C++, C, and Fortran for speed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MRO</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GNU-R + Intel MKL = multi-threaded linear algebra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100% CRAN-R compatible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Reproducible R toolkit with the </a:t>
            </a:r>
            <a:r>
              <a:rPr lang="en-US" sz="1600" dirty="0">
                <a:gradFill>
                  <a:gsLst>
                    <a:gs pos="2917">
                      <a:schemeClr val="tx1"/>
                    </a:gs>
                    <a:gs pos="30000">
                      <a:schemeClr val="tx1"/>
                    </a:gs>
                  </a:gsLst>
                  <a:lin ang="5400000" scaled="0"/>
                </a:gradFill>
                <a:latin typeface="Consolas" panose="020B0609020204030204" pitchFamily="49" charset="0"/>
              </a:rPr>
              <a:t>checkpoint</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Microsoft R Server</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Enterprise-class high-performance analytics distribution</a:t>
            </a:r>
          </a:p>
          <a:p>
            <a:pPr marL="285750" indent="-285750">
              <a:lnSpc>
                <a:spcPct val="90000"/>
              </a:lnSpc>
              <a:spcAft>
                <a:spcPts val="600"/>
              </a:spcAft>
              <a:buFont typeface="Arial" panose="020B0604020202020204" pitchFamily="34" charset="0"/>
              <a:buChar char="•"/>
            </a:pPr>
            <a:r>
              <a:rPr lang="en-US" sz="1600" b="1" i="1" dirty="0">
                <a:gradFill>
                  <a:gsLst>
                    <a:gs pos="2917">
                      <a:schemeClr val="tx1"/>
                    </a:gs>
                    <a:gs pos="30000">
                      <a:schemeClr val="tx1"/>
                    </a:gs>
                  </a:gsLst>
                  <a:lin ang="5400000" scaled="0"/>
                </a:gradFill>
                <a:latin typeface="+mj-lt"/>
              </a:rPr>
              <a:t>Parallel external memory algorithms</a:t>
            </a:r>
            <a:r>
              <a:rPr lang="en-US" sz="1600" dirty="0">
                <a:gradFill>
                  <a:gsLst>
                    <a:gs pos="2917">
                      <a:schemeClr val="tx1"/>
                    </a:gs>
                    <a:gs pos="30000">
                      <a:schemeClr val="tx1"/>
                    </a:gs>
                  </a:gsLst>
                  <a:lin ang="5400000" scaled="0"/>
                </a:gradFill>
                <a:latin typeface="+mj-lt"/>
              </a:rPr>
              <a:t>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library</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No threads limits</a:t>
            </a:r>
          </a:p>
          <a:p>
            <a:pPr marL="285750" indent="-285750">
              <a:lnSpc>
                <a:spcPct val="90000"/>
              </a:lnSpc>
              <a:spcAft>
                <a:spcPts val="600"/>
              </a:spcAft>
              <a:buFont typeface="Arial" panose="020B0604020202020204" pitchFamily="34" charset="0"/>
              <a:buChar char="•"/>
            </a:pPr>
            <a:r>
              <a:rPr lang="en-US" sz="1600" b="1" i="1" dirty="0" err="1">
                <a:gradFill>
                  <a:gsLst>
                    <a:gs pos="2917">
                      <a:schemeClr val="tx1"/>
                    </a:gs>
                    <a:gs pos="30000">
                      <a:schemeClr val="tx1"/>
                    </a:gs>
                  </a:gsLst>
                  <a:lin ang="5400000" scaled="0"/>
                </a:gradFill>
                <a:latin typeface="+mj-lt"/>
              </a:rPr>
              <a:t>Out-of</a:t>
            </a:r>
            <a:r>
              <a:rPr lang="en-US" sz="1600" b="1" i="1" dirty="0">
                <a:gradFill>
                  <a:gsLst>
                    <a:gs pos="2917">
                      <a:schemeClr val="tx1"/>
                    </a:gs>
                    <a:gs pos="30000">
                      <a:schemeClr val="tx1"/>
                    </a:gs>
                  </a:gsLst>
                  <a:lin ang="5400000" scaled="0"/>
                </a:gradFill>
                <a:latin typeface="+mj-lt"/>
              </a:rPr>
              <a:t> memory </a:t>
            </a:r>
            <a:r>
              <a:rPr lang="en-US" sz="1600" dirty="0">
                <a:gradFill>
                  <a:gsLst>
                    <a:gs pos="2917">
                      <a:schemeClr val="tx1"/>
                    </a:gs>
                    <a:gs pos="30000">
                      <a:schemeClr val="tx1"/>
                    </a:gs>
                  </a:gsLst>
                  <a:lin ang="5400000" scaled="0"/>
                </a:gradFill>
                <a:latin typeface="+mj-lt"/>
              </a:rPr>
              <a:t>computation with the </a:t>
            </a:r>
            <a:r>
              <a:rPr lang="en-US" sz="1600" dirty="0">
                <a:gradFill>
                  <a:gsLst>
                    <a:gs pos="2917">
                      <a:schemeClr val="tx1"/>
                    </a:gs>
                    <a:gs pos="30000">
                      <a:schemeClr val="tx1"/>
                    </a:gs>
                  </a:gsLst>
                  <a:lin ang="5400000" scaled="0"/>
                </a:gradFill>
                <a:latin typeface="Consolas" panose="020B0609020204030204" pitchFamily="49" charset="0"/>
              </a:rPr>
              <a:t>XDF</a:t>
            </a:r>
            <a:r>
              <a:rPr lang="en-US" sz="1600" dirty="0">
                <a:gradFill>
                  <a:gsLst>
                    <a:gs pos="2917">
                      <a:schemeClr val="tx1"/>
                    </a:gs>
                    <a:gs pos="30000">
                      <a:schemeClr val="tx1"/>
                    </a:gs>
                  </a:gsLst>
                  <a:lin ang="5400000" scaled="0"/>
                </a:gradFill>
                <a:latin typeface="+mj-lt"/>
              </a:rPr>
              <a:t> file format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i="1" dirty="0">
                <a:gradFill>
                  <a:gsLst>
                    <a:gs pos="2917">
                      <a:schemeClr val="tx1"/>
                    </a:gs>
                    <a:gs pos="30000">
                      <a:schemeClr val="tx1"/>
                    </a:gs>
                  </a:gsLst>
                  <a:lin ang="5400000" scaled="0"/>
                </a:gradFill>
                <a:latin typeface="+mj-lt"/>
              </a:rPr>
              <a:t>Commercial support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Available in Linux (Red Hat, CentOS), Windows, </a:t>
            </a:r>
            <a:r>
              <a:rPr lang="en-US" sz="1600" b="1" i="1" dirty="0">
                <a:gradFill>
                  <a:gsLst>
                    <a:gs pos="2917">
                      <a:schemeClr val="tx1"/>
                    </a:gs>
                    <a:gs pos="30000">
                      <a:schemeClr val="tx1"/>
                    </a:gs>
                  </a:gsLst>
                  <a:lin ang="5400000" scaled="0"/>
                </a:gradFill>
                <a:latin typeface="+mj-lt"/>
              </a:rPr>
              <a:t>SQL Server, Spark, Hadoop and Teradata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Battle-tested Microsoft Research libraries for </a:t>
            </a:r>
            <a:r>
              <a:rPr lang="en-US" sz="1600" b="1" i="1" dirty="0">
                <a:gradFill>
                  <a:gsLst>
                    <a:gs pos="2917">
                      <a:schemeClr val="tx1"/>
                    </a:gs>
                    <a:gs pos="30000">
                      <a:schemeClr val="tx1"/>
                    </a:gs>
                  </a:gsLst>
                  <a:lin ang="5400000" scaled="0"/>
                </a:gradFill>
                <a:latin typeface="+mj-lt"/>
              </a:rPr>
              <a:t>state-of-the-art machine learning </a:t>
            </a:r>
            <a:r>
              <a:rPr lang="en-US" sz="1600" dirty="0">
                <a:gradFill>
                  <a:gsLst>
                    <a:gs pos="2917">
                      <a:schemeClr val="tx1"/>
                    </a:gs>
                    <a:gs pos="30000">
                      <a:schemeClr val="tx1"/>
                    </a:gs>
                  </a:gsLst>
                  <a:lin ang="5400000" scaled="0"/>
                </a:gradFill>
                <a:latin typeface="+mj-lt"/>
              </a:rPr>
              <a:t>with </a:t>
            </a:r>
            <a:r>
              <a:rPr lang="en-US" sz="1600" dirty="0" err="1">
                <a:gradFill>
                  <a:gsLst>
                    <a:gs pos="2917">
                      <a:schemeClr val="tx1"/>
                    </a:gs>
                    <a:gs pos="30000">
                      <a:schemeClr val="tx1"/>
                    </a:gs>
                  </a:gsLst>
                  <a:lin ang="5400000" scaled="0"/>
                </a:gradFill>
                <a:latin typeface="Consolas" panose="020B0609020204030204" pitchFamily="49" charset="0"/>
              </a:rPr>
              <a:t>MicrosoftML</a:t>
            </a:r>
            <a:endParaRPr lang="en-US" sz="1600" dirty="0">
              <a:gradFill>
                <a:gsLst>
                  <a:gs pos="2917">
                    <a:schemeClr val="tx1"/>
                  </a:gs>
                  <a:gs pos="30000">
                    <a:schemeClr val="tx1"/>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R Client</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High-performance analytics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Two-threads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 windows</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Out-of-memory, multicore, multi-node, Parallel Algorithms</a:t>
            </a:r>
          </a:p>
        </p:txBody>
      </p:sp>
    </p:spTree>
    <p:extLst>
      <p:ext uri="{BB962C8B-B14F-4D97-AF65-F5344CB8AC3E}">
        <p14:creationId xmlns:p14="http://schemas.microsoft.com/office/powerpoint/2010/main" val="57977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1"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2" y="1523999"/>
            <a:ext cx="3933371" cy="5159829"/>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65311" y="1524000"/>
            <a:ext cx="3991428" cy="515982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5" y="1937655"/>
            <a:ext cx="3084286" cy="58969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sparklyr</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On CRAN/github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Apache-licensed</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j-lt"/>
              </a:rPr>
              <a:t>SparkSQL</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mj-lt"/>
              </a:rPr>
              <a:t>SparkML</a:t>
            </a:r>
            <a:r>
              <a:rPr lang="en-US" sz="2400" dirty="0">
                <a:gradFill>
                  <a:gsLst>
                    <a:gs pos="2917">
                      <a:schemeClr val="tx1"/>
                    </a:gs>
                    <a:gs pos="30000">
                      <a:schemeClr val="tx1"/>
                    </a:gs>
                  </a:gsLst>
                  <a:lin ang="5400000" scaled="0"/>
                </a:gradFill>
                <a:latin typeface="+mj-lt"/>
              </a:rPr>
              <a:t> support through </a:t>
            </a:r>
            <a:r>
              <a:rPr lang="en-US" sz="2400" dirty="0">
                <a:gradFill>
                  <a:gsLst>
                    <a:gs pos="2917">
                      <a:schemeClr val="tx1"/>
                    </a:gs>
                    <a:gs pos="30000">
                      <a:schemeClr val="tx1"/>
                    </a:gs>
                  </a:gsLst>
                  <a:lin ang="5400000" scaled="0"/>
                </a:gradFill>
                <a:latin typeface="Consolas" panose="020B0609020204030204" pitchFamily="49" charset="0"/>
              </a:rPr>
              <a:t>DBI, </a:t>
            </a:r>
            <a:r>
              <a:rPr lang="en-US" sz="2400" dirty="0" err="1">
                <a:gradFill>
                  <a:gsLst>
                    <a:gs pos="2917">
                      <a:schemeClr val="tx1"/>
                    </a:gs>
                    <a:gs pos="30000">
                      <a:schemeClr val="tx1"/>
                    </a:gs>
                  </a:gsLst>
                  <a:lin ang="5400000" scaled="0"/>
                </a:gradFill>
                <a:latin typeface="Consolas" panose="020B0609020204030204" pitchFamily="49" charset="0"/>
              </a:rPr>
              <a:t>dplyr</a:t>
            </a:r>
            <a:r>
              <a:rPr lang="en-US" sz="2400" dirty="0">
                <a:gradFill>
                  <a:gsLst>
                    <a:gs pos="2917">
                      <a:schemeClr val="tx1"/>
                    </a:gs>
                    <a:gs pos="30000">
                      <a:schemeClr val="tx1"/>
                    </a:gs>
                  </a:gsLst>
                  <a:lin ang="5400000" scaled="0"/>
                </a:gradFill>
                <a:latin typeface="Consolas" panose="020B0609020204030204" pitchFamily="49" charset="0"/>
              </a:rPr>
              <a:t> and RPC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Limited UDF support through </a:t>
            </a:r>
            <a:r>
              <a:rPr lang="en-US" sz="2400" dirty="0">
                <a:gradFill>
                  <a:gsLst>
                    <a:gs pos="2917">
                      <a:schemeClr val="tx1"/>
                    </a:gs>
                    <a:gs pos="30000">
                      <a:schemeClr val="tx1"/>
                    </a:gs>
                  </a:gsLst>
                  <a:lin ang="5400000" scaled="0"/>
                </a:gradFill>
                <a:latin typeface="Consolas" panose="020B0609020204030204" pitchFamily="49" charset="0"/>
              </a:rPr>
              <a:t>do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Remote execution with Livy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8" name="TextBox 7"/>
          <p:cNvSpPr txBox="1"/>
          <p:nvPr/>
        </p:nvSpPr>
        <p:spPr>
          <a:xfrm>
            <a:off x="223157" y="1981199"/>
            <a:ext cx="3084286"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bg2"/>
                </a:solidFill>
                <a:latin typeface="Consolas" panose="020B0609020204030204" pitchFamily="49" charset="0"/>
              </a:rPr>
              <a:t>SparkR</a:t>
            </a:r>
            <a:endParaRPr lang="en-US" sz="2400" dirty="0">
              <a:solidFill>
                <a:schemeClr val="bg2"/>
              </a:soli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ASF, Apache-licensed</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Ships with Apache-Spark since 1.5x</a:t>
            </a:r>
          </a:p>
          <a:p>
            <a:pPr marL="342900" indent="-342900">
              <a:lnSpc>
                <a:spcPct val="90000"/>
              </a:lnSpc>
              <a:spcAft>
                <a:spcPts val="600"/>
              </a:spcAft>
              <a:buFont typeface="Arial" panose="020B0604020202020204" pitchFamily="34" charset="0"/>
              <a:buChar char="•"/>
            </a:pPr>
            <a:r>
              <a:rPr lang="en-US" sz="2400" dirty="0" err="1">
                <a:solidFill>
                  <a:schemeClr val="bg2"/>
                </a:solidFill>
                <a:latin typeface="+mj-lt"/>
              </a:rPr>
              <a:t>SparkSQL</a:t>
            </a:r>
            <a:r>
              <a:rPr lang="en-US" sz="2400" dirty="0">
                <a:solidFill>
                  <a:schemeClr val="bg2"/>
                </a:solidFill>
                <a:latin typeface="+mj-lt"/>
              </a:rPr>
              <a:t> and </a:t>
            </a:r>
            <a:r>
              <a:rPr lang="en-US" sz="2400" dirty="0" err="1">
                <a:solidFill>
                  <a:schemeClr val="bg2"/>
                </a:solidFill>
                <a:latin typeface="+mj-lt"/>
              </a:rPr>
              <a:t>SparkML</a:t>
            </a:r>
            <a:r>
              <a:rPr lang="en-US" sz="2400" dirty="0">
                <a:solidFill>
                  <a:schemeClr val="bg2"/>
                </a:solidFill>
                <a:latin typeface="+mj-lt"/>
              </a:rPr>
              <a:t> support through RPC</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UDF support through </a:t>
            </a:r>
            <a:r>
              <a:rPr lang="en-US" sz="2400" dirty="0" err="1">
                <a:solidFill>
                  <a:schemeClr val="bg2"/>
                </a:solidFill>
                <a:latin typeface="Consolas" panose="020B0609020204030204" pitchFamily="49" charset="0"/>
              </a:rPr>
              <a:t>gapply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dapply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spark.lapply</a:t>
            </a:r>
            <a:r>
              <a:rPr lang="en-US" sz="2400" dirty="0">
                <a:solidFill>
                  <a:schemeClr val="bg2"/>
                </a:solidFill>
                <a:latin typeface="+mj-lt"/>
              </a:rPr>
              <a:t> </a:t>
            </a:r>
          </a:p>
          <a:p>
            <a:pPr marL="342900" indent="-342900">
              <a:lnSpc>
                <a:spcPct val="90000"/>
              </a:lnSpc>
              <a:spcAft>
                <a:spcPts val="600"/>
              </a:spcAft>
              <a:buFont typeface="Arial" panose="020B0604020202020204" pitchFamily="34" charset="0"/>
              <a:buChar char="•"/>
            </a:pPr>
            <a:endParaRPr lang="en-US" sz="2400" dirty="0">
              <a:solidFill>
                <a:schemeClr val="bg2"/>
              </a:solidFill>
              <a:latin typeface="+mj-lt"/>
            </a:endParaRPr>
          </a:p>
          <a:p>
            <a:pPr>
              <a:lnSpc>
                <a:spcPct val="90000"/>
              </a:lnSpc>
              <a:spcAft>
                <a:spcPts val="600"/>
              </a:spcAft>
            </a:pPr>
            <a:endParaRPr lang="en-US" sz="2400" dirty="0">
              <a:solidFill>
                <a:schemeClr val="bg2"/>
              </a:solidFill>
              <a:latin typeface="+mj-lt"/>
            </a:endParaRPr>
          </a:p>
        </p:txBody>
      </p:sp>
      <p:sp>
        <p:nvSpPr>
          <p:cNvPr id="9" name="Rounded Rectangle 8"/>
          <p:cNvSpPr/>
          <p:nvPr/>
        </p:nvSpPr>
        <p:spPr bwMode="auto">
          <a:xfrm>
            <a:off x="8127996" y="1451428"/>
            <a:ext cx="3933371" cy="51598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5" y="1937654"/>
            <a:ext cx="3933371"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Commercially licensed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Deploy </a:t>
            </a:r>
            <a:r>
              <a:rPr lang="en-US" sz="2400" dirty="0" err="1">
                <a:gradFill>
                  <a:gsLst>
                    <a:gs pos="2917">
                      <a:schemeClr val="tx1"/>
                    </a:gs>
                    <a:gs pos="30000">
                      <a:schemeClr val="tx1"/>
                    </a:gs>
                  </a:gsLst>
                  <a:lin ang="5400000" scaled="0"/>
                </a:gradFill>
                <a:latin typeface="Consolas" panose="020B0609020204030204" pitchFamily="49" charset="0"/>
              </a:rPr>
              <a:t>RevoScaleR</a:t>
            </a:r>
            <a:r>
              <a:rPr lang="en-US" sz="2400" dirty="0">
                <a:gradFill>
                  <a:gsLst>
                    <a:gs pos="2917">
                      <a:schemeClr val="tx1"/>
                    </a:gs>
                    <a:gs pos="30000">
                      <a:schemeClr val="tx1"/>
                    </a:gs>
                  </a:gsLst>
                  <a:lin ang="5400000" scaled="0"/>
                </a:gradFill>
                <a:latin typeface="+mj-lt"/>
              </a:rPr>
              <a:t> in Spark clusters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PEMA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Consume Spark </a:t>
            </a:r>
            <a:r>
              <a:rPr lang="en-US" sz="2400" dirty="0" err="1">
                <a:gradFill>
                  <a:gsLst>
                    <a:gs pos="2917">
                      <a:schemeClr val="tx1"/>
                    </a:gs>
                    <a:gs pos="30000">
                      <a:schemeClr val="tx1"/>
                    </a:gs>
                  </a:gsLst>
                  <a:lin ang="5400000" scaled="0"/>
                </a:gradFill>
                <a:latin typeface="+mj-lt"/>
              </a:rPr>
              <a:t>DataFrames</a:t>
            </a:r>
            <a:r>
              <a:rPr lang="en-US" sz="2400" dirty="0">
                <a:gradFill>
                  <a:gsLst>
                    <a:gs pos="2917">
                      <a:schemeClr val="tx1"/>
                    </a:gs>
                    <a:gs pos="30000">
                      <a:schemeClr val="tx1"/>
                    </a:gs>
                  </a:gsLst>
                  <a:lin ang="5400000" scaled="0"/>
                </a:gradFill>
                <a:latin typeface="+mj-lt"/>
              </a:rPr>
              <a:t>, Parquet, and Hive Tables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Robust UDF support with </a:t>
            </a:r>
            <a:r>
              <a:rPr lang="en-US" sz="2400" dirty="0" err="1">
                <a:gradFill>
                  <a:gsLst>
                    <a:gs pos="2917">
                      <a:schemeClr val="tx1"/>
                    </a:gs>
                    <a:gs pos="30000">
                      <a:schemeClr val="tx1"/>
                    </a:gs>
                  </a:gsLst>
                  <a:lin ang="5400000" scaled="0"/>
                </a:gradFill>
                <a:latin typeface="Consolas" panose="020B0609020204030204" pitchFamily="49" charset="0"/>
              </a:rPr>
              <a:t>rxDataStep</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Consolas" panose="020B0609020204030204" pitchFamily="49" charset="0"/>
              </a:rPr>
              <a:t>foreach</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36777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283</TotalTime>
  <Words>3700</Words>
  <Application>Microsoft Office PowerPoint</Application>
  <PresentationFormat>Widescreen</PresentationFormat>
  <Paragraphs>606</Paragraphs>
  <Slides>32</Slides>
  <Notes>24</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32</vt:i4>
      </vt:variant>
    </vt:vector>
  </HeadingPairs>
  <TitlesOfParts>
    <vt:vector size="50" baseType="lpstr">
      <vt:lpstr>MS PGothic</vt:lpstr>
      <vt:lpstr>MS PGothic</vt:lpstr>
      <vt:lpstr>Arial</vt:lpstr>
      <vt:lpstr>Calibri</vt:lpstr>
      <vt:lpstr>Calibri Light</vt:lpstr>
      <vt:lpstr>Consolas</vt:lpstr>
      <vt:lpstr>Courier New</vt:lpstr>
      <vt:lpstr>Segoe Pro</vt:lpstr>
      <vt:lpstr>Segoe UI</vt:lpstr>
      <vt:lpstr>Segoe UI Black</vt:lpstr>
      <vt:lpstr>Segoe UI Light</vt:lpstr>
      <vt:lpstr>Segoe UI Semibold</vt:lpstr>
      <vt:lpstr>Segoe UI Semilight</vt:lpstr>
      <vt:lpstr>Wingdings</vt:lpstr>
      <vt:lpstr>Wingdings 3</vt:lpstr>
      <vt:lpstr>ads-edu-theme</vt:lpstr>
      <vt:lpstr>2_Windows Server</vt:lpstr>
      <vt:lpstr>COLOR TEMPLATE</vt:lpstr>
      <vt:lpstr>Microsoft R Server on Spark</vt:lpstr>
      <vt:lpstr>PowerPoint Presentation</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MRS in Different Contexts</vt:lpstr>
      <vt:lpstr>MRS in Different Contexts</vt:lpstr>
      <vt:lpstr>How MRS Works</vt:lpstr>
      <vt:lpstr>How Does Remote Compute Context Work?</vt:lpstr>
      <vt:lpstr>Available Algorithms</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R APIs for Spark</vt:lpstr>
      <vt:lpstr>Using RxSpark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15</cp:revision>
  <dcterms:created xsi:type="dcterms:W3CDTF">2017-01-20T17:24:39Z</dcterms:created>
  <dcterms:modified xsi:type="dcterms:W3CDTF">2017-02-06T21:18:59Z</dcterms:modified>
</cp:coreProperties>
</file>